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7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6" r:id="rId11"/>
    <p:sldId id="277" r:id="rId12"/>
    <p:sldId id="265" r:id="rId13"/>
    <p:sldId id="264" r:id="rId14"/>
    <p:sldId id="266" r:id="rId15"/>
    <p:sldId id="298" r:id="rId16"/>
    <p:sldId id="279" r:id="rId17"/>
    <p:sldId id="268" r:id="rId18"/>
    <p:sldId id="270" r:id="rId19"/>
    <p:sldId id="280" r:id="rId20"/>
    <p:sldId id="272" r:id="rId21"/>
    <p:sldId id="281" r:id="rId22"/>
    <p:sldId id="271" r:id="rId23"/>
    <p:sldId id="297" r:id="rId24"/>
    <p:sldId id="273" r:id="rId25"/>
    <p:sldId id="289" r:id="rId26"/>
    <p:sldId id="290" r:id="rId27"/>
    <p:sldId id="291" r:id="rId28"/>
    <p:sldId id="292" r:id="rId29"/>
    <p:sldId id="293" r:id="rId30"/>
    <p:sldId id="287" r:id="rId31"/>
    <p:sldId id="284" r:id="rId32"/>
    <p:sldId id="288" r:id="rId33"/>
    <p:sldId id="294" r:id="rId34"/>
    <p:sldId id="295" r:id="rId35"/>
    <p:sldId id="282" r:id="rId36"/>
    <p:sldId id="296" r:id="rId37"/>
    <p:sldId id="274" r:id="rId38"/>
    <p:sldId id="283" r:id="rId39"/>
    <p:sldId id="27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C7219-CF3B-4F90-BE31-F895DC11DDE0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0F84F-A5D9-4685-9187-F66CFA193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48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8653A-EB12-4C89-9328-189671D948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21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8653A-EB12-4C89-9328-189671D948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60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8653A-EB12-4C89-9328-189671D948C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5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8653A-EB12-4C89-9328-189671D948C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85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FED4-1581-49F6-FCD5-7AD246531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8E358C-A73D-3F68-4A1B-F570393F3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8EA27-39BA-9F72-502B-E4BD01CDA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BFE35-6F98-8954-CDD3-7163675FD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77A14-4C9A-3503-7676-7CB1AFC67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45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F115E-FC6D-042D-9E8B-46665EDB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34AFE-1DB2-F1F6-FE7B-24C7626F1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7DE33-1C0F-5307-40C4-48BABFCC4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FC698-051C-8008-82A5-E2FDEA1E1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1CB99-3926-62C9-7DAD-3FA5459F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58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F85C2A-61A0-F7F4-5BAB-06048F531E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E71F3-480A-38CF-38BF-86EECABEA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FFE1A-4B6E-60A9-7548-44B418E0D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55821-268D-13D8-8B85-BC4A30889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554C6-16A3-6135-22A3-13F5274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18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30E5D-56C3-221A-4226-86AF94228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E415F-AD7B-9F0A-8779-EFCE977C9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2E234-0587-100D-CA5F-BC15BEA36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EC08E-2285-4AD9-60D0-09546C5C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EF372-99C0-F948-90D1-9B520E3F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94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AC5B-C549-7382-810C-F6289F45A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98605-9AD9-18FA-1EFA-4E34533CE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D60E6-AA4A-B32B-83AF-E8FCD3D91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FAE33-338E-E135-3632-48279AFEB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353E3-CD7F-5D63-D7E3-304E4EF9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04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BF0EF-824F-CB22-C015-66F6B49E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98C2E-D50C-9600-F51E-35A38A70F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F3FA66-FB77-5E3F-FAD9-C56934266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CA69C-754F-982B-C4CA-D13075E10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EFC2F-7FDD-01E4-E11E-EAF2DA603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BA503-B836-5D36-5248-5F651321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9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0A46A-D223-786B-E068-557F17BF3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A4907-3C3C-0632-4671-A8ED94C7A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190CF-5E35-1AB6-0038-FE5341F79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8997F7-0B04-5538-BC70-F9C0510EDB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7FF0C1-5F42-A119-855D-766FCA80A3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1EFA5-CEDB-399C-E4E4-5CC9C47E5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C9EAE0-DFA6-6924-8EC7-FE459E82B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3A74B5-87FD-5E7F-5472-3C54F6090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68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0C15C-3EB0-4E29-04D2-B2F5F0B9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C8BF8A-5735-6E5B-2D64-781D1D33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E20F1-26DE-8196-EE24-7C0B2E32D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F5583-8965-FDE6-32F7-EE09D9F54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3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E23367-60F8-EF14-5709-CAF39C0B0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FC006-B511-370C-7BDF-ED8D29FCC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FD6B1-583C-AB40-BE5A-7C112003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55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B7605-2F41-FC18-E531-2EC7429D8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B23B0-27E0-C837-4B6B-3ACF7134D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D54F5-408F-B7FF-B57E-FFFE87E83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D05B4-CADA-C390-4AFE-6F2E5B6DE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5CA0C2-882E-1EEB-A7F5-B158EA63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FBA8A-06E4-E6B4-B67E-A2D81D57E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19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A81A5-3408-41CF-06AA-D9FA2A171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2CAD61-9A98-5016-D2FC-F167C6B363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E7FBC9-9971-C2CE-3072-B4A3C27B5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BE12E-1F3E-A00F-F12B-5729E8A9D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90F2D-E629-2CE4-0880-021A1F3E8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B23E-29D6-8B54-142A-0E91A04C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21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A6536E-49B9-A8A6-52EC-2A8F3AE3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972CA-EDD5-80F6-EBF0-D9B19767F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9BA4-FB4A-79E6-01A5-869EFFC19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E2FE4-D4A6-40B0-85A0-A25DD2D8A3D8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8AB33-B0D4-1E8C-F7EC-101E024A45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2BF0E-1CD9-702E-D598-38CD02036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3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2DBFAC-A25F-322B-7CB9-C8B2C84F8683}"/>
              </a:ext>
            </a:extLst>
          </p:cNvPr>
          <p:cNvSpPr txBox="1"/>
          <p:nvPr/>
        </p:nvSpPr>
        <p:spPr>
          <a:xfrm>
            <a:off x="4384440" y="8966"/>
            <a:ext cx="3423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ApoE4 v/s WT</a:t>
            </a:r>
          </a:p>
          <a:p>
            <a:pPr algn="ctr"/>
            <a:r>
              <a:rPr lang="en-US" b="1" dirty="0"/>
              <a:t>N = 1 rat per each type</a:t>
            </a:r>
          </a:p>
          <a:p>
            <a:pPr algn="ctr"/>
            <a:r>
              <a:rPr lang="en-US" b="1" dirty="0"/>
              <a:t>Electrophysiological data analyses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70FB7E-9714-C828-1984-13F86D4B57FD}"/>
              </a:ext>
            </a:extLst>
          </p:cNvPr>
          <p:cNvSpPr/>
          <p:nvPr/>
        </p:nvSpPr>
        <p:spPr>
          <a:xfrm>
            <a:off x="55652" y="2730393"/>
            <a:ext cx="1029195" cy="8015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sleep1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60E348-801A-0DF0-A86C-56197DA18D76}"/>
              </a:ext>
            </a:extLst>
          </p:cNvPr>
          <p:cNvSpPr/>
          <p:nvPr/>
        </p:nvSpPr>
        <p:spPr>
          <a:xfrm>
            <a:off x="2866145" y="2730393"/>
            <a:ext cx="1029195" cy="8015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sleep2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EAB172-4543-59BB-9469-C22DE074CF4A}"/>
              </a:ext>
            </a:extLst>
          </p:cNvPr>
          <p:cNvSpPr/>
          <p:nvPr/>
        </p:nvSpPr>
        <p:spPr>
          <a:xfrm>
            <a:off x="5617262" y="2730393"/>
            <a:ext cx="1029195" cy="8015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sleep3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29D5BF-7114-34D8-1690-E98988615C4F}"/>
              </a:ext>
            </a:extLst>
          </p:cNvPr>
          <p:cNvSpPr/>
          <p:nvPr/>
        </p:nvSpPr>
        <p:spPr>
          <a:xfrm>
            <a:off x="8427755" y="2730393"/>
            <a:ext cx="1029195" cy="8015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sleep4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28CA10-8003-B669-6DF1-605FF82197C5}"/>
              </a:ext>
            </a:extLst>
          </p:cNvPr>
          <p:cNvSpPr/>
          <p:nvPr/>
        </p:nvSpPr>
        <p:spPr>
          <a:xfrm>
            <a:off x="11099703" y="2730393"/>
            <a:ext cx="1029195" cy="8015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sleep5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C2C5EB-EBF9-40C2-80BA-8A8D2506D6C1}"/>
              </a:ext>
            </a:extLst>
          </p:cNvPr>
          <p:cNvSpPr/>
          <p:nvPr/>
        </p:nvSpPr>
        <p:spPr>
          <a:xfrm>
            <a:off x="1431209" y="2730393"/>
            <a:ext cx="1029195" cy="801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run1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9FCBC3-536D-8E9D-4E78-E1434D8C5805}"/>
              </a:ext>
            </a:extLst>
          </p:cNvPr>
          <p:cNvSpPr/>
          <p:nvPr/>
        </p:nvSpPr>
        <p:spPr>
          <a:xfrm>
            <a:off x="4212014" y="2730393"/>
            <a:ext cx="1029195" cy="801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run2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3D18-549B-09D9-C04D-BA6A163AFFAC}"/>
              </a:ext>
            </a:extLst>
          </p:cNvPr>
          <p:cNvSpPr/>
          <p:nvPr/>
        </p:nvSpPr>
        <p:spPr>
          <a:xfrm>
            <a:off x="7017280" y="2730393"/>
            <a:ext cx="1029195" cy="801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run3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72D02B-EF15-EFAB-0013-EB1B954D1374}"/>
              </a:ext>
            </a:extLst>
          </p:cNvPr>
          <p:cNvSpPr/>
          <p:nvPr/>
        </p:nvSpPr>
        <p:spPr>
          <a:xfrm>
            <a:off x="9753832" y="2730393"/>
            <a:ext cx="1029195" cy="8015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run4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2F90FC0B-83AF-E9A1-AFCC-B5C0EB0534A2}"/>
              </a:ext>
            </a:extLst>
          </p:cNvPr>
          <p:cNvSpPr txBox="1"/>
          <p:nvPr/>
        </p:nvSpPr>
        <p:spPr>
          <a:xfrm>
            <a:off x="253575" y="1988185"/>
            <a:ext cx="9195459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/>
                <a:cs typeface="Calibri"/>
              </a:rPr>
              <a:t>1 day = 9 sessions (4 run and 5 sleep)</a:t>
            </a:r>
          </a:p>
          <a:p>
            <a:r>
              <a:rPr lang="en-US" dirty="0">
                <a:latin typeface="Times New Roman"/>
                <a:cs typeface="Calibri"/>
              </a:rPr>
              <a:t>Each session = 10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623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62DE42-B030-E211-0613-82E51A3513E5}"/>
              </a:ext>
            </a:extLst>
          </p:cNvPr>
          <p:cNvSpPr txBox="1"/>
          <p:nvPr/>
        </p:nvSpPr>
        <p:spPr>
          <a:xfrm>
            <a:off x="8807430" y="115501"/>
            <a:ext cx="272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Replay fidelity (pop Events)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22C2B8-3128-9188-CB2E-DF5F151D955B}"/>
              </a:ext>
            </a:extLst>
          </p:cNvPr>
          <p:cNvSpPr txBox="1"/>
          <p:nvPr/>
        </p:nvSpPr>
        <p:spPr>
          <a:xfrm>
            <a:off x="1313753" y="115501"/>
            <a:ext cx="213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Replay fidelity (SWR)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72CC52-F201-74F4-3672-50E7A1DC0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940" y="2879911"/>
            <a:ext cx="5000625" cy="3695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77CBB2-F22E-4DC2-934C-5354DC4E5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650" y="592408"/>
            <a:ext cx="3095204" cy="2287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311F6B-953B-AE43-4FE1-44292FD83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09" y="484833"/>
            <a:ext cx="3095205" cy="22875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923B40-DE05-9D3C-AD4C-06ABA2BF49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9911"/>
            <a:ext cx="50006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49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8EE917-0B33-04EB-BA67-743C67A26C22}"/>
              </a:ext>
            </a:extLst>
          </p:cNvPr>
          <p:cNvSpPr txBox="1"/>
          <p:nvPr/>
        </p:nvSpPr>
        <p:spPr>
          <a:xfrm>
            <a:off x="963313" y="457199"/>
            <a:ext cx="1861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Replay rate (SWR)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A64DF-43EF-AE8E-BB67-4EF8FF4CD9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9"/>
          <a:stretch/>
        </p:blipFill>
        <p:spPr>
          <a:xfrm>
            <a:off x="0" y="1281952"/>
            <a:ext cx="5334000" cy="3645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C288DD-6C83-A914-82FB-76C8DA6B42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9"/>
          <a:stretch/>
        </p:blipFill>
        <p:spPr>
          <a:xfrm>
            <a:off x="6736977" y="1371600"/>
            <a:ext cx="5334000" cy="36452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CE4B80-8C4D-E0A9-BD31-F023580E4924}"/>
              </a:ext>
            </a:extLst>
          </p:cNvPr>
          <p:cNvSpPr txBox="1"/>
          <p:nvPr/>
        </p:nvSpPr>
        <p:spPr>
          <a:xfrm>
            <a:off x="8176012" y="457199"/>
            <a:ext cx="245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Replay rate (pop Events)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42F9EF-9B7E-7223-A0B6-D6666C294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471" y="4757673"/>
            <a:ext cx="2510600" cy="1983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399684-FF91-F28D-9DE5-5BE2392E1B84}"/>
              </a:ext>
            </a:extLst>
          </p:cNvPr>
          <p:cNvSpPr txBox="1"/>
          <p:nvPr/>
        </p:nvSpPr>
        <p:spPr>
          <a:xfrm>
            <a:off x="6736977" y="5377277"/>
            <a:ext cx="2023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Gillespie et al. 2016</a:t>
            </a:r>
          </a:p>
        </p:txBody>
      </p:sp>
    </p:spTree>
    <p:extLst>
      <p:ext uri="{BB962C8B-B14F-4D97-AF65-F5344CB8AC3E}">
        <p14:creationId xmlns:p14="http://schemas.microsoft.com/office/powerpoint/2010/main" val="1715248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1EFE23-1CF7-44E4-C4AE-EFC4781C14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9" t="4920" r="8456" b="5947"/>
          <a:stretch/>
        </p:blipFill>
        <p:spPr>
          <a:xfrm>
            <a:off x="176435" y="871355"/>
            <a:ext cx="2860597" cy="15598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8547D3-3769-6815-0390-807908E556BA}"/>
              </a:ext>
            </a:extLst>
          </p:cNvPr>
          <p:cNvSpPr txBox="1"/>
          <p:nvPr/>
        </p:nvSpPr>
        <p:spPr>
          <a:xfrm>
            <a:off x="797859" y="502023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Session 1, lap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A203C-32CC-41CB-7DEA-365F84B6DD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2" t="4480" r="8236" b="6093"/>
          <a:stretch/>
        </p:blipFill>
        <p:spPr>
          <a:xfrm>
            <a:off x="3112810" y="871355"/>
            <a:ext cx="2860597" cy="1558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CA11A4-D924-CF27-B3ED-6F28450D0716}"/>
              </a:ext>
            </a:extLst>
          </p:cNvPr>
          <p:cNvSpPr txBox="1"/>
          <p:nvPr/>
        </p:nvSpPr>
        <p:spPr>
          <a:xfrm>
            <a:off x="3734232" y="502023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Session 1, lap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2715CA-2D0A-41EF-C49B-829D910378E6}"/>
              </a:ext>
            </a:extLst>
          </p:cNvPr>
          <p:cNvSpPr txBox="1"/>
          <p:nvPr/>
        </p:nvSpPr>
        <p:spPr>
          <a:xfrm>
            <a:off x="6058660" y="509791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CD42F8-B1EE-328F-813E-4FBF2E0E39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2" t="4334" r="8015" b="6240"/>
          <a:stretch/>
        </p:blipFill>
        <p:spPr>
          <a:xfrm>
            <a:off x="6276647" y="875516"/>
            <a:ext cx="2860597" cy="15538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C615BB-FB2E-FE4E-1F48-1AF017AAB3C6}"/>
              </a:ext>
            </a:extLst>
          </p:cNvPr>
          <p:cNvSpPr txBox="1"/>
          <p:nvPr/>
        </p:nvSpPr>
        <p:spPr>
          <a:xfrm>
            <a:off x="6670554" y="502023"/>
            <a:ext cx="212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Session 4, last lap - 1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294EE8-6FEF-8C2C-4CC8-FF54ADD0BD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6" t="4480" r="8235" b="5066"/>
          <a:stretch/>
        </p:blipFill>
        <p:spPr>
          <a:xfrm>
            <a:off x="9172898" y="871355"/>
            <a:ext cx="2860597" cy="15772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33D6C9-6B8D-A7A5-6FA5-AC4C2A15A841}"/>
              </a:ext>
            </a:extLst>
          </p:cNvPr>
          <p:cNvSpPr txBox="1"/>
          <p:nvPr/>
        </p:nvSpPr>
        <p:spPr>
          <a:xfrm>
            <a:off x="9621677" y="516360"/>
            <a:ext cx="1846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Session 4, last lap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D55A0F-B4F2-44A2-0055-CDC787930349}"/>
              </a:ext>
            </a:extLst>
          </p:cNvPr>
          <p:cNvSpPr txBox="1"/>
          <p:nvPr/>
        </p:nvSpPr>
        <p:spPr>
          <a:xfrm>
            <a:off x="5700699" y="90274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ApoE4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E5B93FA-D8C8-4AE7-CFA7-F9E932920D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7" r="5333"/>
          <a:stretch/>
        </p:blipFill>
        <p:spPr>
          <a:xfrm>
            <a:off x="176434" y="4758483"/>
            <a:ext cx="2860597" cy="15598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1F42B7-97BC-329C-21CA-CCA8DA462D2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8" r="5630"/>
          <a:stretch/>
        </p:blipFill>
        <p:spPr>
          <a:xfrm>
            <a:off x="3112810" y="4758483"/>
            <a:ext cx="2860597" cy="15580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7055F9-E7BA-A48A-2D72-987BF57E7F4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0" r="5127"/>
          <a:stretch/>
        </p:blipFill>
        <p:spPr>
          <a:xfrm>
            <a:off x="6276647" y="4754321"/>
            <a:ext cx="2896251" cy="15598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8128B4-1087-B2C7-0E4B-F4148C7E93C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2" r="5294"/>
          <a:stretch/>
        </p:blipFill>
        <p:spPr>
          <a:xfrm>
            <a:off x="9213023" y="4754322"/>
            <a:ext cx="2802543" cy="15598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18417D-473E-6EA7-B3DF-0320516D4BA9}"/>
              </a:ext>
            </a:extLst>
          </p:cNvPr>
          <p:cNvSpPr txBox="1"/>
          <p:nvPr/>
        </p:nvSpPr>
        <p:spPr>
          <a:xfrm>
            <a:off x="797859" y="4364950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Session 1, lap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075910-6653-F893-286B-18810A064AFC}"/>
              </a:ext>
            </a:extLst>
          </p:cNvPr>
          <p:cNvSpPr txBox="1"/>
          <p:nvPr/>
        </p:nvSpPr>
        <p:spPr>
          <a:xfrm>
            <a:off x="3734232" y="4364950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Session 1, lap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6411AB-D737-0513-5F69-414810AF4652}"/>
              </a:ext>
            </a:extLst>
          </p:cNvPr>
          <p:cNvSpPr txBox="1"/>
          <p:nvPr/>
        </p:nvSpPr>
        <p:spPr>
          <a:xfrm>
            <a:off x="6670554" y="4364950"/>
            <a:ext cx="212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Session 4, last lap - 1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9AFC53-001A-F326-EE62-F2E78685DD7E}"/>
              </a:ext>
            </a:extLst>
          </p:cNvPr>
          <p:cNvSpPr txBox="1"/>
          <p:nvPr/>
        </p:nvSpPr>
        <p:spPr>
          <a:xfrm>
            <a:off x="9621677" y="4379287"/>
            <a:ext cx="1846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Session 4, last lap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ECB381-335A-3258-24EC-9DA99D6F9C7E}"/>
              </a:ext>
            </a:extLst>
          </p:cNvPr>
          <p:cNvSpPr txBox="1"/>
          <p:nvPr/>
        </p:nvSpPr>
        <p:spPr>
          <a:xfrm>
            <a:off x="5844968" y="3907385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WT</a:t>
            </a:r>
          </a:p>
        </p:txBody>
      </p:sp>
    </p:spTree>
    <p:extLst>
      <p:ext uri="{BB962C8B-B14F-4D97-AF65-F5344CB8AC3E}">
        <p14:creationId xmlns:p14="http://schemas.microsoft.com/office/powerpoint/2010/main" val="420738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B0D1AD-7928-D8DB-166B-382C39681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9" t="4920" r="8309" b="6387"/>
          <a:stretch/>
        </p:blipFill>
        <p:spPr>
          <a:xfrm>
            <a:off x="941295" y="905435"/>
            <a:ext cx="9986682" cy="5423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AE429A-40CF-5D53-C70C-0779BF1BC8BA}"/>
              </a:ext>
            </a:extLst>
          </p:cNvPr>
          <p:cNvSpPr txBox="1"/>
          <p:nvPr/>
        </p:nvSpPr>
        <p:spPr>
          <a:xfrm>
            <a:off x="4637261" y="277906"/>
            <a:ext cx="259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ApoE4 - Theta sequences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4FC557-E337-F670-D32B-0777B7E890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2" t="6825" r="52647" b="8732"/>
          <a:stretch/>
        </p:blipFill>
        <p:spPr>
          <a:xfrm>
            <a:off x="8660151" y="1048871"/>
            <a:ext cx="1783978" cy="20717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222D59-DCEE-2279-4A5A-408CB996C7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7" t="6386" r="53162" b="8732"/>
          <a:stretch/>
        </p:blipFill>
        <p:spPr>
          <a:xfrm>
            <a:off x="1264023" y="1048871"/>
            <a:ext cx="1783978" cy="208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63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DA677-E9C0-7525-32CB-73C5FDDC90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t="4773" r="8309" b="6094"/>
          <a:stretch/>
        </p:blipFill>
        <p:spPr>
          <a:xfrm>
            <a:off x="1138517" y="968188"/>
            <a:ext cx="10040470" cy="5450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92D22-8EB9-AE5B-51BC-E7548965D4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2" t="6093" r="53162" b="8146"/>
          <a:stretch/>
        </p:blipFill>
        <p:spPr>
          <a:xfrm>
            <a:off x="8919881" y="1107141"/>
            <a:ext cx="1774276" cy="2122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66F5BA-FA49-050C-2EA9-BE5175E2CA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6" t="6093" r="53383" b="8292"/>
          <a:stretch/>
        </p:blipFill>
        <p:spPr>
          <a:xfrm>
            <a:off x="1497841" y="1107141"/>
            <a:ext cx="1774276" cy="20765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EC7652-DB28-E626-3535-862859EC4051}"/>
              </a:ext>
            </a:extLst>
          </p:cNvPr>
          <p:cNvSpPr txBox="1"/>
          <p:nvPr/>
        </p:nvSpPr>
        <p:spPr>
          <a:xfrm>
            <a:off x="4942895" y="322730"/>
            <a:ext cx="230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WT - Theta sequences </a:t>
            </a:r>
          </a:p>
        </p:txBody>
      </p:sp>
    </p:spTree>
    <p:extLst>
      <p:ext uri="{BB962C8B-B14F-4D97-AF65-F5344CB8AC3E}">
        <p14:creationId xmlns:p14="http://schemas.microsoft.com/office/powerpoint/2010/main" val="1715912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F4BE7E-990F-85E2-E9FE-7CE97FF6896F}"/>
              </a:ext>
            </a:extLst>
          </p:cNvPr>
          <p:cNvSpPr txBox="1"/>
          <p:nvPr/>
        </p:nvSpPr>
        <p:spPr>
          <a:xfrm>
            <a:off x="4948153" y="125505"/>
            <a:ext cx="2295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Remapping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1BEB2D-8BE2-9697-3CB3-C890EBD3AF2C}"/>
              </a:ext>
            </a:extLst>
          </p:cNvPr>
          <p:cNvSpPr/>
          <p:nvPr/>
        </p:nvSpPr>
        <p:spPr>
          <a:xfrm>
            <a:off x="44825" y="1997791"/>
            <a:ext cx="1029195" cy="801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sleep1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98E644-CDAE-8B41-00B5-A74895297D15}"/>
              </a:ext>
            </a:extLst>
          </p:cNvPr>
          <p:cNvSpPr/>
          <p:nvPr/>
        </p:nvSpPr>
        <p:spPr>
          <a:xfrm>
            <a:off x="2855318" y="1997791"/>
            <a:ext cx="1029195" cy="8015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sleep2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95FCAC-58BF-FC33-1EB3-C8907A2284AB}"/>
              </a:ext>
            </a:extLst>
          </p:cNvPr>
          <p:cNvSpPr/>
          <p:nvPr/>
        </p:nvSpPr>
        <p:spPr>
          <a:xfrm>
            <a:off x="5606435" y="1997791"/>
            <a:ext cx="1029195" cy="8015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sleep3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06A2A3-F2E8-ACA5-4D98-67B62DE503E1}"/>
              </a:ext>
            </a:extLst>
          </p:cNvPr>
          <p:cNvSpPr/>
          <p:nvPr/>
        </p:nvSpPr>
        <p:spPr>
          <a:xfrm>
            <a:off x="8416928" y="1997791"/>
            <a:ext cx="1029195" cy="801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sleep4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172A5F-D03E-B2D7-717D-20E7F73E2AB1}"/>
              </a:ext>
            </a:extLst>
          </p:cNvPr>
          <p:cNvSpPr/>
          <p:nvPr/>
        </p:nvSpPr>
        <p:spPr>
          <a:xfrm>
            <a:off x="11088876" y="1997791"/>
            <a:ext cx="1029195" cy="801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sleep5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EEBCB5-1635-8379-A11A-16E7E90514FE}"/>
              </a:ext>
            </a:extLst>
          </p:cNvPr>
          <p:cNvSpPr/>
          <p:nvPr/>
        </p:nvSpPr>
        <p:spPr>
          <a:xfrm>
            <a:off x="1420382" y="1997791"/>
            <a:ext cx="1029195" cy="801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run1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EEF732-C46F-61E2-40FC-B9F31A0FCFA9}"/>
              </a:ext>
            </a:extLst>
          </p:cNvPr>
          <p:cNvSpPr/>
          <p:nvPr/>
        </p:nvSpPr>
        <p:spPr>
          <a:xfrm>
            <a:off x="4201187" y="1997791"/>
            <a:ext cx="1029195" cy="8015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run2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231ADF-015B-6C94-2394-25CB347E4C48}"/>
              </a:ext>
            </a:extLst>
          </p:cNvPr>
          <p:cNvSpPr/>
          <p:nvPr/>
        </p:nvSpPr>
        <p:spPr>
          <a:xfrm>
            <a:off x="7006453" y="1997791"/>
            <a:ext cx="1029195" cy="8015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run3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4D5F50-F222-C32C-91A1-033C8EAC3DAA}"/>
              </a:ext>
            </a:extLst>
          </p:cNvPr>
          <p:cNvSpPr/>
          <p:nvPr/>
        </p:nvSpPr>
        <p:spPr>
          <a:xfrm>
            <a:off x="9743005" y="1997791"/>
            <a:ext cx="1029195" cy="801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run4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3275666-6CBA-DC98-DC33-843164399843}"/>
              </a:ext>
            </a:extLst>
          </p:cNvPr>
          <p:cNvSpPr txBox="1"/>
          <p:nvPr/>
        </p:nvSpPr>
        <p:spPr>
          <a:xfrm>
            <a:off x="316677" y="1262044"/>
            <a:ext cx="9195459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/>
                <a:cs typeface="Calibri"/>
              </a:rPr>
              <a:t>1 day = 9 sessions (4 run and 5 sleep)</a:t>
            </a:r>
          </a:p>
          <a:p>
            <a:r>
              <a:rPr lang="en-US" dirty="0">
                <a:latin typeface="Times New Roman"/>
                <a:cs typeface="Calibri"/>
              </a:rPr>
              <a:t>Each session = 10 minutes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C3D490-50F0-E8EA-1B80-F05A3937E390}"/>
              </a:ext>
            </a:extLst>
          </p:cNvPr>
          <p:cNvSpPr txBox="1"/>
          <p:nvPr/>
        </p:nvSpPr>
        <p:spPr>
          <a:xfrm>
            <a:off x="5599710" y="86176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ApoE4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AF6CD5-F61C-C90D-E6FC-89AC9B48BEE3}"/>
              </a:ext>
            </a:extLst>
          </p:cNvPr>
          <p:cNvSpPr/>
          <p:nvPr/>
        </p:nvSpPr>
        <p:spPr>
          <a:xfrm>
            <a:off x="9454157" y="129148"/>
            <a:ext cx="367553" cy="3693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734A161-597B-6655-FE4D-D9E8058CC630}"/>
              </a:ext>
            </a:extLst>
          </p:cNvPr>
          <p:cNvSpPr/>
          <p:nvPr/>
        </p:nvSpPr>
        <p:spPr>
          <a:xfrm>
            <a:off x="9454157" y="678044"/>
            <a:ext cx="367553" cy="3693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229BBF-F715-13A8-8E51-A5A11EF7C323}"/>
              </a:ext>
            </a:extLst>
          </p:cNvPr>
          <p:cNvSpPr txBox="1"/>
          <p:nvPr/>
        </p:nvSpPr>
        <p:spPr>
          <a:xfrm>
            <a:off x="9856638" y="125505"/>
            <a:ext cx="218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Familiar environment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11F869-E4F7-7B23-B976-56F942DB16EF}"/>
              </a:ext>
            </a:extLst>
          </p:cNvPr>
          <p:cNvSpPr txBox="1"/>
          <p:nvPr/>
        </p:nvSpPr>
        <p:spPr>
          <a:xfrm>
            <a:off x="9856638" y="658020"/>
            <a:ext cx="198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Novel environment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771570-4B74-E131-7C7D-CF19C0D8A71A}"/>
              </a:ext>
            </a:extLst>
          </p:cNvPr>
          <p:cNvSpPr txBox="1"/>
          <p:nvPr/>
        </p:nvSpPr>
        <p:spPr>
          <a:xfrm>
            <a:off x="5816301" y="3429000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B938B3-8DF1-A12C-2119-74E5D2955E96}"/>
              </a:ext>
            </a:extLst>
          </p:cNvPr>
          <p:cNvSpPr/>
          <p:nvPr/>
        </p:nvSpPr>
        <p:spPr>
          <a:xfrm>
            <a:off x="44825" y="4520290"/>
            <a:ext cx="1029195" cy="801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sleep1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F4C3E5-9AA7-BE57-538B-9E658F38B139}"/>
              </a:ext>
            </a:extLst>
          </p:cNvPr>
          <p:cNvSpPr/>
          <p:nvPr/>
        </p:nvSpPr>
        <p:spPr>
          <a:xfrm>
            <a:off x="2855318" y="4520290"/>
            <a:ext cx="1029195" cy="801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sleep2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07F3E5-3673-7E63-CBBA-6821B8331896}"/>
              </a:ext>
            </a:extLst>
          </p:cNvPr>
          <p:cNvSpPr/>
          <p:nvPr/>
        </p:nvSpPr>
        <p:spPr>
          <a:xfrm>
            <a:off x="5606435" y="4520290"/>
            <a:ext cx="1029195" cy="8015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sleep3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E6BAA2-A8C3-5D6C-A074-EB45507D7C74}"/>
              </a:ext>
            </a:extLst>
          </p:cNvPr>
          <p:cNvSpPr/>
          <p:nvPr/>
        </p:nvSpPr>
        <p:spPr>
          <a:xfrm>
            <a:off x="8416928" y="4520290"/>
            <a:ext cx="1029195" cy="8015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sleep4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14014B-F16D-2C34-C1AF-053377CEC2AA}"/>
              </a:ext>
            </a:extLst>
          </p:cNvPr>
          <p:cNvSpPr/>
          <p:nvPr/>
        </p:nvSpPr>
        <p:spPr>
          <a:xfrm>
            <a:off x="11088876" y="4520290"/>
            <a:ext cx="1029195" cy="801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sleep5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345A52-5616-04A6-3E33-EC6D104626A8}"/>
              </a:ext>
            </a:extLst>
          </p:cNvPr>
          <p:cNvSpPr/>
          <p:nvPr/>
        </p:nvSpPr>
        <p:spPr>
          <a:xfrm>
            <a:off x="1420382" y="4520290"/>
            <a:ext cx="1029195" cy="801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run1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A9D173E-BB79-E9CA-41F6-9E04FD6B5F9B}"/>
              </a:ext>
            </a:extLst>
          </p:cNvPr>
          <p:cNvSpPr/>
          <p:nvPr/>
        </p:nvSpPr>
        <p:spPr>
          <a:xfrm>
            <a:off x="4201187" y="4520290"/>
            <a:ext cx="1029195" cy="8015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run2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32CAF6-B412-D9E6-C5C5-6A3D4C6F17E7}"/>
              </a:ext>
            </a:extLst>
          </p:cNvPr>
          <p:cNvSpPr/>
          <p:nvPr/>
        </p:nvSpPr>
        <p:spPr>
          <a:xfrm>
            <a:off x="7006453" y="4520290"/>
            <a:ext cx="1029195" cy="8015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run3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E74600-9732-1692-7CA0-40053A781F6D}"/>
              </a:ext>
            </a:extLst>
          </p:cNvPr>
          <p:cNvSpPr/>
          <p:nvPr/>
        </p:nvSpPr>
        <p:spPr>
          <a:xfrm>
            <a:off x="9743005" y="4520290"/>
            <a:ext cx="1029195" cy="801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run4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A6FE3D8-C0F4-CB70-C9D3-8273C7D6F265}"/>
              </a:ext>
            </a:extLst>
          </p:cNvPr>
          <p:cNvSpPr/>
          <p:nvPr/>
        </p:nvSpPr>
        <p:spPr>
          <a:xfrm>
            <a:off x="5448049" y="1663477"/>
            <a:ext cx="1335741" cy="14702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FEBE115-5454-123F-B614-900597844691}"/>
              </a:ext>
            </a:extLst>
          </p:cNvPr>
          <p:cNvSpPr/>
          <p:nvPr/>
        </p:nvSpPr>
        <p:spPr>
          <a:xfrm>
            <a:off x="10950912" y="1663477"/>
            <a:ext cx="1335741" cy="14702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C14F980-E54C-070C-EDBD-83CEFCFFBBA7}"/>
              </a:ext>
            </a:extLst>
          </p:cNvPr>
          <p:cNvSpPr/>
          <p:nvPr/>
        </p:nvSpPr>
        <p:spPr>
          <a:xfrm>
            <a:off x="10935602" y="4185976"/>
            <a:ext cx="1335741" cy="14702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123EEED-76A0-B39D-036D-DBC15E20A9BC}"/>
              </a:ext>
            </a:extLst>
          </p:cNvPr>
          <p:cNvSpPr/>
          <p:nvPr/>
        </p:nvSpPr>
        <p:spPr>
          <a:xfrm>
            <a:off x="5449202" y="4214520"/>
            <a:ext cx="1335741" cy="14702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8B68C35B-60B9-307A-6354-21E3E67B871C}"/>
              </a:ext>
            </a:extLst>
          </p:cNvPr>
          <p:cNvSpPr/>
          <p:nvPr/>
        </p:nvSpPr>
        <p:spPr>
          <a:xfrm rot="5400000">
            <a:off x="1840805" y="2524918"/>
            <a:ext cx="188348" cy="1029195"/>
          </a:xfrm>
          <a:prstGeom prst="rightBrac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830C15A9-0180-BFA5-10C7-2A46C05B7A07}"/>
              </a:ext>
            </a:extLst>
          </p:cNvPr>
          <p:cNvSpPr/>
          <p:nvPr/>
        </p:nvSpPr>
        <p:spPr>
          <a:xfrm rot="5400000">
            <a:off x="1840804" y="5072003"/>
            <a:ext cx="188348" cy="1029195"/>
          </a:xfrm>
          <a:prstGeom prst="rightBrac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7128BC6F-FC86-7D62-5076-C5DB638DE539}"/>
              </a:ext>
            </a:extLst>
          </p:cNvPr>
          <p:cNvSpPr/>
          <p:nvPr/>
        </p:nvSpPr>
        <p:spPr>
          <a:xfrm rot="5400000">
            <a:off x="10163430" y="2514120"/>
            <a:ext cx="188348" cy="1029195"/>
          </a:xfrm>
          <a:prstGeom prst="rightBrac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08270368-069E-EF11-AF10-499E4F65D56F}"/>
              </a:ext>
            </a:extLst>
          </p:cNvPr>
          <p:cNvSpPr/>
          <p:nvPr/>
        </p:nvSpPr>
        <p:spPr>
          <a:xfrm rot="5400000">
            <a:off x="10162848" y="5037099"/>
            <a:ext cx="188348" cy="1029195"/>
          </a:xfrm>
          <a:prstGeom prst="rightBrac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42D83750-36FE-05AF-ED67-B597EE4364A5}"/>
              </a:ext>
            </a:extLst>
          </p:cNvPr>
          <p:cNvSpPr/>
          <p:nvPr/>
        </p:nvSpPr>
        <p:spPr>
          <a:xfrm rot="5400000">
            <a:off x="4621609" y="2551857"/>
            <a:ext cx="188348" cy="1029195"/>
          </a:xfrm>
          <a:prstGeom prst="rightBrac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3F7BD1F4-3433-F069-0DDB-0153A0814258}"/>
              </a:ext>
            </a:extLst>
          </p:cNvPr>
          <p:cNvSpPr/>
          <p:nvPr/>
        </p:nvSpPr>
        <p:spPr>
          <a:xfrm rot="5400000">
            <a:off x="4621608" y="5113299"/>
            <a:ext cx="188348" cy="1029195"/>
          </a:xfrm>
          <a:prstGeom prst="rightBrac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67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6D906B-D59C-EC84-0632-41AF108FF3B6}"/>
              </a:ext>
            </a:extLst>
          </p:cNvPr>
          <p:cNvSpPr txBox="1"/>
          <p:nvPr/>
        </p:nvSpPr>
        <p:spPr>
          <a:xfrm>
            <a:off x="4092286" y="0"/>
            <a:ext cx="3558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Rate maps of CA1 units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FC8D9-5850-4910-DE61-7BDE1CADBA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0" t="5969" b="6893"/>
          <a:stretch/>
        </p:blipFill>
        <p:spPr>
          <a:xfrm>
            <a:off x="212436" y="783461"/>
            <a:ext cx="5597238" cy="5975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103E64-E8D7-A8B9-AE71-024BA804EA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0" t="6406" r="26" b="6456"/>
          <a:stretch/>
        </p:blipFill>
        <p:spPr>
          <a:xfrm>
            <a:off x="6159873" y="783460"/>
            <a:ext cx="5745257" cy="5975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277A17-0F7B-4C12-AFB8-B23F29A5496F}"/>
              </a:ext>
            </a:extLst>
          </p:cNvPr>
          <p:cNvSpPr txBox="1"/>
          <p:nvPr/>
        </p:nvSpPr>
        <p:spPr>
          <a:xfrm>
            <a:off x="2220454" y="437166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ApoE4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70CB65-9ED4-0317-BF22-CD39F80BD3C3}"/>
              </a:ext>
            </a:extLst>
          </p:cNvPr>
          <p:cNvSpPr txBox="1"/>
          <p:nvPr/>
        </p:nvSpPr>
        <p:spPr>
          <a:xfrm>
            <a:off x="8637200" y="471185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WT</a:t>
            </a:r>
          </a:p>
        </p:txBody>
      </p:sp>
    </p:spTree>
    <p:extLst>
      <p:ext uri="{BB962C8B-B14F-4D97-AF65-F5344CB8AC3E}">
        <p14:creationId xmlns:p14="http://schemas.microsoft.com/office/powerpoint/2010/main" val="1933093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6D906B-D59C-EC84-0632-41AF108FF3B6}"/>
              </a:ext>
            </a:extLst>
          </p:cNvPr>
          <p:cNvSpPr txBox="1"/>
          <p:nvPr/>
        </p:nvSpPr>
        <p:spPr>
          <a:xfrm>
            <a:off x="3877957" y="62754"/>
            <a:ext cx="443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Population vector 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0ED8E-2A71-D9A8-99D8-8C8A14A23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0" y="999845"/>
            <a:ext cx="11999760" cy="4858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28D46C-0A47-A64E-3621-D6222E36F733}"/>
              </a:ext>
            </a:extLst>
          </p:cNvPr>
          <p:cNvSpPr txBox="1"/>
          <p:nvPr/>
        </p:nvSpPr>
        <p:spPr>
          <a:xfrm>
            <a:off x="2838473" y="678605"/>
            <a:ext cx="606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Between familiar and novel environment runs (run 1 and run 2)</a:t>
            </a:r>
          </a:p>
        </p:txBody>
      </p:sp>
    </p:spTree>
    <p:extLst>
      <p:ext uri="{BB962C8B-B14F-4D97-AF65-F5344CB8AC3E}">
        <p14:creationId xmlns:p14="http://schemas.microsoft.com/office/powerpoint/2010/main" val="517739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E6BE47-1061-F6FA-308D-AE9949DA52FF}"/>
              </a:ext>
            </a:extLst>
          </p:cNvPr>
          <p:cNvSpPr txBox="1"/>
          <p:nvPr/>
        </p:nvSpPr>
        <p:spPr>
          <a:xfrm>
            <a:off x="3881126" y="125507"/>
            <a:ext cx="4868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Binned firing rate during Ripples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714ABE-A647-CC6E-800B-F1925DA66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44" y="673987"/>
            <a:ext cx="11348030" cy="551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91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E6BE47-1061-F6FA-308D-AE9949DA52FF}"/>
              </a:ext>
            </a:extLst>
          </p:cNvPr>
          <p:cNvSpPr txBox="1"/>
          <p:nvPr/>
        </p:nvSpPr>
        <p:spPr>
          <a:xfrm>
            <a:off x="2993620" y="125507"/>
            <a:ext cx="6668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Normalized binned firing rate during Ripples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C26BFA-3FD4-8807-C5C0-777353C91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1" y="648727"/>
            <a:ext cx="11661901" cy="566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23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2DBFAC-A25F-322B-7CB9-C8B2C84F8683}"/>
              </a:ext>
            </a:extLst>
          </p:cNvPr>
          <p:cNvSpPr txBox="1"/>
          <p:nvPr/>
        </p:nvSpPr>
        <p:spPr>
          <a:xfrm>
            <a:off x="4384440" y="8966"/>
            <a:ext cx="3423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ApoE4 v/s WT</a:t>
            </a:r>
          </a:p>
          <a:p>
            <a:pPr algn="ctr"/>
            <a:r>
              <a:rPr lang="en-US" b="1" dirty="0"/>
              <a:t>N = 1 rat per each type</a:t>
            </a:r>
          </a:p>
          <a:p>
            <a:pPr algn="ctr"/>
            <a:r>
              <a:rPr lang="en-US" b="1" dirty="0"/>
              <a:t>Electrophysiological data analyses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066076-0DC4-8A32-FE3D-53457FF9C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5" t="6387" r="9412" b="8146"/>
          <a:stretch/>
        </p:blipFill>
        <p:spPr>
          <a:xfrm>
            <a:off x="1231463" y="1488139"/>
            <a:ext cx="9729073" cy="52084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FFAE42-91E6-AC6F-28DF-2C7E3C0EDC5F}"/>
              </a:ext>
            </a:extLst>
          </p:cNvPr>
          <p:cNvSpPr txBox="1"/>
          <p:nvPr/>
        </p:nvSpPr>
        <p:spPr>
          <a:xfrm>
            <a:off x="3857854" y="1118807"/>
            <a:ext cx="544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in-field to out-of-field firing rate ratio (on-track)</a:t>
            </a:r>
          </a:p>
        </p:txBody>
      </p:sp>
    </p:spTree>
    <p:extLst>
      <p:ext uri="{BB962C8B-B14F-4D97-AF65-F5344CB8AC3E}">
        <p14:creationId xmlns:p14="http://schemas.microsoft.com/office/powerpoint/2010/main" val="4261139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0E9C89-A80E-B28C-B874-E2BB0F113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3" t="4921" r="52426" b="5360"/>
          <a:stretch/>
        </p:blipFill>
        <p:spPr>
          <a:xfrm>
            <a:off x="1039906" y="600635"/>
            <a:ext cx="4572000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503040-7660-3B53-3967-617F89BE98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0" t="4773" r="9118" b="5507"/>
          <a:stretch/>
        </p:blipFill>
        <p:spPr>
          <a:xfrm>
            <a:off x="6714565" y="600635"/>
            <a:ext cx="437477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47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F4BE7E-990F-85E2-E9FE-7CE97FF6896F}"/>
              </a:ext>
            </a:extLst>
          </p:cNvPr>
          <p:cNvSpPr txBox="1"/>
          <p:nvPr/>
        </p:nvSpPr>
        <p:spPr>
          <a:xfrm>
            <a:off x="4948153" y="125505"/>
            <a:ext cx="2295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Remapping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1BEB2D-8BE2-9697-3CB3-C890EBD3AF2C}"/>
              </a:ext>
            </a:extLst>
          </p:cNvPr>
          <p:cNvSpPr/>
          <p:nvPr/>
        </p:nvSpPr>
        <p:spPr>
          <a:xfrm>
            <a:off x="44825" y="1997791"/>
            <a:ext cx="1029195" cy="801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sleep1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98E644-CDAE-8B41-00B5-A74895297D15}"/>
              </a:ext>
            </a:extLst>
          </p:cNvPr>
          <p:cNvSpPr/>
          <p:nvPr/>
        </p:nvSpPr>
        <p:spPr>
          <a:xfrm>
            <a:off x="2855318" y="1997791"/>
            <a:ext cx="1029195" cy="8015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sleep2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95FCAC-58BF-FC33-1EB3-C8907A2284AB}"/>
              </a:ext>
            </a:extLst>
          </p:cNvPr>
          <p:cNvSpPr/>
          <p:nvPr/>
        </p:nvSpPr>
        <p:spPr>
          <a:xfrm>
            <a:off x="5606435" y="1997791"/>
            <a:ext cx="1029195" cy="8015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sleep3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06A2A3-F2E8-ACA5-4D98-67B62DE503E1}"/>
              </a:ext>
            </a:extLst>
          </p:cNvPr>
          <p:cNvSpPr/>
          <p:nvPr/>
        </p:nvSpPr>
        <p:spPr>
          <a:xfrm>
            <a:off x="8416928" y="1997791"/>
            <a:ext cx="1029195" cy="801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sleep4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172A5F-D03E-B2D7-717D-20E7F73E2AB1}"/>
              </a:ext>
            </a:extLst>
          </p:cNvPr>
          <p:cNvSpPr/>
          <p:nvPr/>
        </p:nvSpPr>
        <p:spPr>
          <a:xfrm>
            <a:off x="11088876" y="1997791"/>
            <a:ext cx="1029195" cy="801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sleep5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EEBCB5-1635-8379-A11A-16E7E90514FE}"/>
              </a:ext>
            </a:extLst>
          </p:cNvPr>
          <p:cNvSpPr/>
          <p:nvPr/>
        </p:nvSpPr>
        <p:spPr>
          <a:xfrm>
            <a:off x="1420382" y="1997791"/>
            <a:ext cx="1029195" cy="801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run1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EEF732-C46F-61E2-40FC-B9F31A0FCFA9}"/>
              </a:ext>
            </a:extLst>
          </p:cNvPr>
          <p:cNvSpPr/>
          <p:nvPr/>
        </p:nvSpPr>
        <p:spPr>
          <a:xfrm>
            <a:off x="4201187" y="1997791"/>
            <a:ext cx="1029195" cy="8015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run2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231ADF-015B-6C94-2394-25CB347E4C48}"/>
              </a:ext>
            </a:extLst>
          </p:cNvPr>
          <p:cNvSpPr/>
          <p:nvPr/>
        </p:nvSpPr>
        <p:spPr>
          <a:xfrm>
            <a:off x="7006453" y="1997791"/>
            <a:ext cx="1029195" cy="8015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run3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4D5F50-F222-C32C-91A1-033C8EAC3DAA}"/>
              </a:ext>
            </a:extLst>
          </p:cNvPr>
          <p:cNvSpPr/>
          <p:nvPr/>
        </p:nvSpPr>
        <p:spPr>
          <a:xfrm>
            <a:off x="9743005" y="1997791"/>
            <a:ext cx="1029195" cy="801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run4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3275666-6CBA-DC98-DC33-843164399843}"/>
              </a:ext>
            </a:extLst>
          </p:cNvPr>
          <p:cNvSpPr txBox="1"/>
          <p:nvPr/>
        </p:nvSpPr>
        <p:spPr>
          <a:xfrm>
            <a:off x="316677" y="1262044"/>
            <a:ext cx="9195459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/>
                <a:cs typeface="Calibri"/>
              </a:rPr>
              <a:t>1 day = 9 sessions (4 run and 5 sleep)</a:t>
            </a:r>
          </a:p>
          <a:p>
            <a:r>
              <a:rPr lang="en-US" dirty="0">
                <a:latin typeface="Times New Roman"/>
                <a:cs typeface="Calibri"/>
              </a:rPr>
              <a:t>Each session = 10 minutes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C3D490-50F0-E8EA-1B80-F05A3937E390}"/>
              </a:ext>
            </a:extLst>
          </p:cNvPr>
          <p:cNvSpPr txBox="1"/>
          <p:nvPr/>
        </p:nvSpPr>
        <p:spPr>
          <a:xfrm>
            <a:off x="5599710" y="86176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ApoE4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AF6CD5-F61C-C90D-E6FC-89AC9B48BEE3}"/>
              </a:ext>
            </a:extLst>
          </p:cNvPr>
          <p:cNvSpPr/>
          <p:nvPr/>
        </p:nvSpPr>
        <p:spPr>
          <a:xfrm>
            <a:off x="9454157" y="129148"/>
            <a:ext cx="367553" cy="36933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734A161-597B-6655-FE4D-D9E8058CC630}"/>
              </a:ext>
            </a:extLst>
          </p:cNvPr>
          <p:cNvSpPr/>
          <p:nvPr/>
        </p:nvSpPr>
        <p:spPr>
          <a:xfrm>
            <a:off x="9454157" y="678044"/>
            <a:ext cx="367553" cy="36933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229BBF-F715-13A8-8E51-A5A11EF7C323}"/>
              </a:ext>
            </a:extLst>
          </p:cNvPr>
          <p:cNvSpPr txBox="1"/>
          <p:nvPr/>
        </p:nvSpPr>
        <p:spPr>
          <a:xfrm>
            <a:off x="9856638" y="125505"/>
            <a:ext cx="218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Familiar environment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11F869-E4F7-7B23-B976-56F942DB16EF}"/>
              </a:ext>
            </a:extLst>
          </p:cNvPr>
          <p:cNvSpPr txBox="1"/>
          <p:nvPr/>
        </p:nvSpPr>
        <p:spPr>
          <a:xfrm>
            <a:off x="9856638" y="658020"/>
            <a:ext cx="198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Novel environment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771570-4B74-E131-7C7D-CF19C0D8A71A}"/>
              </a:ext>
            </a:extLst>
          </p:cNvPr>
          <p:cNvSpPr txBox="1"/>
          <p:nvPr/>
        </p:nvSpPr>
        <p:spPr>
          <a:xfrm>
            <a:off x="5816301" y="3429000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B938B3-8DF1-A12C-2119-74E5D2955E96}"/>
              </a:ext>
            </a:extLst>
          </p:cNvPr>
          <p:cNvSpPr/>
          <p:nvPr/>
        </p:nvSpPr>
        <p:spPr>
          <a:xfrm>
            <a:off x="44825" y="4520290"/>
            <a:ext cx="1029195" cy="801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sleep1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F4C3E5-9AA7-BE57-538B-9E658F38B139}"/>
              </a:ext>
            </a:extLst>
          </p:cNvPr>
          <p:cNvSpPr/>
          <p:nvPr/>
        </p:nvSpPr>
        <p:spPr>
          <a:xfrm>
            <a:off x="2855318" y="4520290"/>
            <a:ext cx="1029195" cy="801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sleep2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07F3E5-3673-7E63-CBBA-6821B8331896}"/>
              </a:ext>
            </a:extLst>
          </p:cNvPr>
          <p:cNvSpPr/>
          <p:nvPr/>
        </p:nvSpPr>
        <p:spPr>
          <a:xfrm>
            <a:off x="5606435" y="4520290"/>
            <a:ext cx="1029195" cy="8015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sleep3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E6BAA2-A8C3-5D6C-A074-EB45507D7C74}"/>
              </a:ext>
            </a:extLst>
          </p:cNvPr>
          <p:cNvSpPr/>
          <p:nvPr/>
        </p:nvSpPr>
        <p:spPr>
          <a:xfrm>
            <a:off x="8416928" y="4520290"/>
            <a:ext cx="1029195" cy="8015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sleep4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14014B-F16D-2C34-C1AF-053377CEC2AA}"/>
              </a:ext>
            </a:extLst>
          </p:cNvPr>
          <p:cNvSpPr/>
          <p:nvPr/>
        </p:nvSpPr>
        <p:spPr>
          <a:xfrm>
            <a:off x="11088876" y="4520290"/>
            <a:ext cx="1029195" cy="801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sleep5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345A52-5616-04A6-3E33-EC6D104626A8}"/>
              </a:ext>
            </a:extLst>
          </p:cNvPr>
          <p:cNvSpPr/>
          <p:nvPr/>
        </p:nvSpPr>
        <p:spPr>
          <a:xfrm>
            <a:off x="1420382" y="4520290"/>
            <a:ext cx="1029195" cy="801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run1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A9D173E-BB79-E9CA-41F6-9E04FD6B5F9B}"/>
              </a:ext>
            </a:extLst>
          </p:cNvPr>
          <p:cNvSpPr/>
          <p:nvPr/>
        </p:nvSpPr>
        <p:spPr>
          <a:xfrm>
            <a:off x="4201187" y="4520290"/>
            <a:ext cx="1029195" cy="8015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run2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32CAF6-B412-D9E6-C5C5-6A3D4C6F17E7}"/>
              </a:ext>
            </a:extLst>
          </p:cNvPr>
          <p:cNvSpPr/>
          <p:nvPr/>
        </p:nvSpPr>
        <p:spPr>
          <a:xfrm>
            <a:off x="7006453" y="4520290"/>
            <a:ext cx="1029195" cy="8015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run3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E74600-9732-1692-7CA0-40053A781F6D}"/>
              </a:ext>
            </a:extLst>
          </p:cNvPr>
          <p:cNvSpPr/>
          <p:nvPr/>
        </p:nvSpPr>
        <p:spPr>
          <a:xfrm>
            <a:off x="9743005" y="4520290"/>
            <a:ext cx="1029195" cy="801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Times New Roman"/>
                <a:cs typeface="Calibri"/>
              </a:rPr>
              <a:t>run4</a:t>
            </a:r>
            <a:endParaRPr lang="en-US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A6FE3D8-C0F4-CB70-C9D3-8273C7D6F265}"/>
              </a:ext>
            </a:extLst>
          </p:cNvPr>
          <p:cNvSpPr/>
          <p:nvPr/>
        </p:nvSpPr>
        <p:spPr>
          <a:xfrm>
            <a:off x="5448049" y="1663477"/>
            <a:ext cx="1335741" cy="14702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FEBE115-5454-123F-B614-900597844691}"/>
              </a:ext>
            </a:extLst>
          </p:cNvPr>
          <p:cNvSpPr/>
          <p:nvPr/>
        </p:nvSpPr>
        <p:spPr>
          <a:xfrm>
            <a:off x="10950912" y="1663477"/>
            <a:ext cx="1335741" cy="14702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C14F980-E54C-070C-EDBD-83CEFCFFBBA7}"/>
              </a:ext>
            </a:extLst>
          </p:cNvPr>
          <p:cNvSpPr/>
          <p:nvPr/>
        </p:nvSpPr>
        <p:spPr>
          <a:xfrm>
            <a:off x="10935602" y="4185976"/>
            <a:ext cx="1335741" cy="14702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123EEED-76A0-B39D-036D-DBC15E20A9BC}"/>
              </a:ext>
            </a:extLst>
          </p:cNvPr>
          <p:cNvSpPr/>
          <p:nvPr/>
        </p:nvSpPr>
        <p:spPr>
          <a:xfrm>
            <a:off x="5449202" y="4214520"/>
            <a:ext cx="1335741" cy="14702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8B68C35B-60B9-307A-6354-21E3E67B871C}"/>
              </a:ext>
            </a:extLst>
          </p:cNvPr>
          <p:cNvSpPr/>
          <p:nvPr/>
        </p:nvSpPr>
        <p:spPr>
          <a:xfrm rot="5400000">
            <a:off x="1840805" y="2524918"/>
            <a:ext cx="188348" cy="1029195"/>
          </a:xfrm>
          <a:prstGeom prst="rightBrac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830C15A9-0180-BFA5-10C7-2A46C05B7A07}"/>
              </a:ext>
            </a:extLst>
          </p:cNvPr>
          <p:cNvSpPr/>
          <p:nvPr/>
        </p:nvSpPr>
        <p:spPr>
          <a:xfrm rot="5400000">
            <a:off x="1840804" y="5072003"/>
            <a:ext cx="188348" cy="1029195"/>
          </a:xfrm>
          <a:prstGeom prst="rightBrac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7128BC6F-FC86-7D62-5076-C5DB638DE539}"/>
              </a:ext>
            </a:extLst>
          </p:cNvPr>
          <p:cNvSpPr/>
          <p:nvPr/>
        </p:nvSpPr>
        <p:spPr>
          <a:xfrm rot="5400000">
            <a:off x="10163430" y="2514120"/>
            <a:ext cx="188348" cy="1029195"/>
          </a:xfrm>
          <a:prstGeom prst="rightBrac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08270368-069E-EF11-AF10-499E4F65D56F}"/>
              </a:ext>
            </a:extLst>
          </p:cNvPr>
          <p:cNvSpPr/>
          <p:nvPr/>
        </p:nvSpPr>
        <p:spPr>
          <a:xfrm rot="5400000">
            <a:off x="10162848" y="5037099"/>
            <a:ext cx="188348" cy="1029195"/>
          </a:xfrm>
          <a:prstGeom prst="rightBrac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42D83750-36FE-05AF-ED67-B597EE4364A5}"/>
              </a:ext>
            </a:extLst>
          </p:cNvPr>
          <p:cNvSpPr/>
          <p:nvPr/>
        </p:nvSpPr>
        <p:spPr>
          <a:xfrm rot="5400000">
            <a:off x="4621609" y="2551857"/>
            <a:ext cx="188348" cy="1029195"/>
          </a:xfrm>
          <a:prstGeom prst="rightBrac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3F7BD1F4-3433-F069-0DDB-0153A0814258}"/>
              </a:ext>
            </a:extLst>
          </p:cNvPr>
          <p:cNvSpPr/>
          <p:nvPr/>
        </p:nvSpPr>
        <p:spPr>
          <a:xfrm rot="5400000">
            <a:off x="4621608" y="5113299"/>
            <a:ext cx="188348" cy="1029195"/>
          </a:xfrm>
          <a:prstGeom prst="rightBrac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36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869C8A-302B-D7BD-0045-1D27FCBAC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5" r="9118"/>
          <a:stretch/>
        </p:blipFill>
        <p:spPr>
          <a:xfrm>
            <a:off x="573741" y="261610"/>
            <a:ext cx="10497671" cy="65514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9F8494-48F3-B741-5EEC-B73AD850CEB8}"/>
              </a:ext>
            </a:extLst>
          </p:cNvPr>
          <p:cNvSpPr txBox="1"/>
          <p:nvPr/>
        </p:nvSpPr>
        <p:spPr>
          <a:xfrm>
            <a:off x="4666018" y="0"/>
            <a:ext cx="2537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Selectivity 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9210DB-9D94-D4F6-FEC1-4D88F6AFE757}"/>
              </a:ext>
            </a:extLst>
          </p:cNvPr>
          <p:cNvSpPr txBox="1"/>
          <p:nvPr/>
        </p:nvSpPr>
        <p:spPr>
          <a:xfrm>
            <a:off x="5934634" y="63416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Run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1CA85D-2F30-2A3A-7833-0E6182E35791}"/>
              </a:ext>
            </a:extLst>
          </p:cNvPr>
          <p:cNvSpPr txBox="1"/>
          <p:nvPr/>
        </p:nvSpPr>
        <p:spPr>
          <a:xfrm>
            <a:off x="11071412" y="63416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Run 4</a:t>
            </a:r>
          </a:p>
        </p:txBody>
      </p:sp>
    </p:spTree>
    <p:extLst>
      <p:ext uri="{BB962C8B-B14F-4D97-AF65-F5344CB8AC3E}">
        <p14:creationId xmlns:p14="http://schemas.microsoft.com/office/powerpoint/2010/main" val="1004232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9F8494-48F3-B741-5EEC-B73AD850CEB8}"/>
              </a:ext>
            </a:extLst>
          </p:cNvPr>
          <p:cNvSpPr txBox="1"/>
          <p:nvPr/>
        </p:nvSpPr>
        <p:spPr>
          <a:xfrm>
            <a:off x="4666018" y="0"/>
            <a:ext cx="2537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Selectivity index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3CA53-4210-8127-BB9A-655E501286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0" t="3026" r="9118"/>
          <a:stretch/>
        </p:blipFill>
        <p:spPr>
          <a:xfrm>
            <a:off x="690282" y="523220"/>
            <a:ext cx="10515600" cy="6358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63C902-3AC4-7E29-5E16-920B1390F36D}"/>
              </a:ext>
            </a:extLst>
          </p:cNvPr>
          <p:cNvSpPr txBox="1"/>
          <p:nvPr/>
        </p:nvSpPr>
        <p:spPr>
          <a:xfrm>
            <a:off x="6096000" y="64402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Run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FAF722-022E-1280-4968-DAF382EDFF56}"/>
              </a:ext>
            </a:extLst>
          </p:cNvPr>
          <p:cNvSpPr txBox="1"/>
          <p:nvPr/>
        </p:nvSpPr>
        <p:spPr>
          <a:xfrm>
            <a:off x="11140080" y="644028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Run 1</a:t>
            </a:r>
          </a:p>
        </p:txBody>
      </p:sp>
    </p:spTree>
    <p:extLst>
      <p:ext uri="{BB962C8B-B14F-4D97-AF65-F5344CB8AC3E}">
        <p14:creationId xmlns:p14="http://schemas.microsoft.com/office/powerpoint/2010/main" val="2668155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3C3C97-A814-EA95-DF36-9AA884D830B3}"/>
              </a:ext>
            </a:extLst>
          </p:cNvPr>
          <p:cNvSpPr txBox="1"/>
          <p:nvPr/>
        </p:nvSpPr>
        <p:spPr>
          <a:xfrm>
            <a:off x="3694156" y="502023"/>
            <a:ext cx="48036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Analyses done by Nick</a:t>
            </a:r>
          </a:p>
        </p:txBody>
      </p:sp>
    </p:spTree>
    <p:extLst>
      <p:ext uri="{BB962C8B-B14F-4D97-AF65-F5344CB8AC3E}">
        <p14:creationId xmlns:p14="http://schemas.microsoft.com/office/powerpoint/2010/main" val="2118115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8483B04-D302-2368-5FDE-BA5B63A294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028" t="27165" r="8750" b="26703"/>
          <a:stretch/>
        </p:blipFill>
        <p:spPr>
          <a:xfrm>
            <a:off x="0" y="2169455"/>
            <a:ext cx="12139265" cy="35858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B1A6F3-1A3D-866A-B559-83F8B33F1FFF}"/>
              </a:ext>
            </a:extLst>
          </p:cNvPr>
          <p:cNvSpPr txBox="1"/>
          <p:nvPr/>
        </p:nvSpPr>
        <p:spPr>
          <a:xfrm>
            <a:off x="4384447" y="8966"/>
            <a:ext cx="3423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ApoE4 v/s WT</a:t>
            </a:r>
          </a:p>
          <a:p>
            <a:pPr algn="ctr"/>
            <a:r>
              <a:rPr lang="en-US" b="1" dirty="0"/>
              <a:t>N = (1, 1)</a:t>
            </a:r>
          </a:p>
          <a:p>
            <a:pPr algn="ctr"/>
            <a:r>
              <a:rPr lang="en-US" b="1" dirty="0"/>
              <a:t>Circle Track</a:t>
            </a:r>
          </a:p>
          <a:p>
            <a:pPr algn="ctr"/>
            <a:r>
              <a:rPr lang="en-US" b="1" dirty="0"/>
              <a:t>Electrophysiological data analyses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A9BC97-387C-07B4-8265-B1E31ABA7C23}"/>
              </a:ext>
            </a:extLst>
          </p:cNvPr>
          <p:cNvSpPr txBox="1"/>
          <p:nvPr/>
        </p:nvSpPr>
        <p:spPr>
          <a:xfrm>
            <a:off x="2548265" y="1331737"/>
            <a:ext cx="709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Differences in PSD in ApoE4 model during running behavior (Bootstrap CI)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0E0EAF3-77CE-6E95-CB22-A42A001849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6894" t="32816" r="8750" b="26703"/>
          <a:stretch/>
        </p:blipFill>
        <p:spPr>
          <a:xfrm>
            <a:off x="8390964" y="2169456"/>
            <a:ext cx="3685547" cy="3693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856FC5-09D7-188A-3DE0-87185AD27CD0}"/>
              </a:ext>
            </a:extLst>
          </p:cNvPr>
          <p:cNvSpPr txBox="1"/>
          <p:nvPr/>
        </p:nvSpPr>
        <p:spPr>
          <a:xfrm>
            <a:off x="1470212" y="1945341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D89B8B-543E-FB97-03EB-EC02952BC167}"/>
              </a:ext>
            </a:extLst>
          </p:cNvPr>
          <p:cNvSpPr txBox="1"/>
          <p:nvPr/>
        </p:nvSpPr>
        <p:spPr>
          <a:xfrm>
            <a:off x="5862917" y="1945341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936886-1456-D6A9-4172-34FB3C3AF3EF}"/>
              </a:ext>
            </a:extLst>
          </p:cNvPr>
          <p:cNvSpPr txBox="1"/>
          <p:nvPr/>
        </p:nvSpPr>
        <p:spPr>
          <a:xfrm>
            <a:off x="10067364" y="1968642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3147658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98D1A1-3DF5-705E-99D8-5FE15DE78DB5}"/>
              </a:ext>
            </a:extLst>
          </p:cNvPr>
          <p:cNvSpPr txBox="1"/>
          <p:nvPr/>
        </p:nvSpPr>
        <p:spPr>
          <a:xfrm>
            <a:off x="3201295" y="106637"/>
            <a:ext cx="5789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Jitter during “theta mode” in apoE4 model compared to WT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DA03228-935B-4E53-3F31-DBA73CF09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0176" y="397627"/>
            <a:ext cx="8471647" cy="635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38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screenshot, colorfulness, yellow&#10;&#10;Description automatically generated">
            <a:extLst>
              <a:ext uri="{FF2B5EF4-FFF2-40B4-BE49-F238E27FC236}">
                <a16:creationId xmlns:a16="http://schemas.microsoft.com/office/drawing/2014/main" id="{0C7FE25D-912F-35A2-EA4F-40231B3D5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1" y="778194"/>
            <a:ext cx="6362950" cy="47722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720CC2-B58B-3000-CC3C-CFDED6403F81}"/>
              </a:ext>
            </a:extLst>
          </p:cNvPr>
          <p:cNvSpPr txBox="1"/>
          <p:nvPr/>
        </p:nvSpPr>
        <p:spPr>
          <a:xfrm>
            <a:off x="2628930" y="196283"/>
            <a:ext cx="693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Decreased slow gamma power during “theta mode” in the apoE4 model</a:t>
            </a:r>
          </a:p>
        </p:txBody>
      </p:sp>
      <p:pic>
        <p:nvPicPr>
          <p:cNvPr id="7" name="Picture 6" descr="A picture containing text, screenshot, colorfulness, yellow&#10;&#10;Description automatically generated">
            <a:extLst>
              <a:ext uri="{FF2B5EF4-FFF2-40B4-BE49-F238E27FC236}">
                <a16:creationId xmlns:a16="http://schemas.microsoft.com/office/drawing/2014/main" id="{C5517B54-53CD-FD22-085A-38D5E6CC0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520" y="778194"/>
            <a:ext cx="6228839" cy="47722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9649F6-DF7D-3DB1-BBED-20FFA129083D}"/>
              </a:ext>
            </a:extLst>
          </p:cNvPr>
          <p:cNvSpPr/>
          <p:nvPr/>
        </p:nvSpPr>
        <p:spPr>
          <a:xfrm>
            <a:off x="493776" y="3849624"/>
            <a:ext cx="4709160" cy="12710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387BD1-A526-CC2F-53AD-3A36019A6A45}"/>
              </a:ext>
            </a:extLst>
          </p:cNvPr>
          <p:cNvSpPr/>
          <p:nvPr/>
        </p:nvSpPr>
        <p:spPr>
          <a:xfrm>
            <a:off x="6357655" y="3849624"/>
            <a:ext cx="4633433" cy="12710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01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FDFFF9-7283-F637-7958-6F71585D0115}"/>
              </a:ext>
            </a:extLst>
          </p:cNvPr>
          <p:cNvSpPr txBox="1"/>
          <p:nvPr/>
        </p:nvSpPr>
        <p:spPr>
          <a:xfrm>
            <a:off x="224784" y="225981"/>
            <a:ext cx="11742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Average theta waveform per lap shows decrease in amplitude =&gt; decrease in power seen in the PSD (consistent across days)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6499A11-4211-6F22-FCF8-405BF1DE8552}"/>
              </a:ext>
            </a:extLst>
          </p:cNvPr>
          <p:cNvGrpSpPr/>
          <p:nvPr/>
        </p:nvGrpSpPr>
        <p:grpSpPr>
          <a:xfrm>
            <a:off x="152400" y="595313"/>
            <a:ext cx="12039600" cy="6262687"/>
            <a:chOff x="0" y="595313"/>
            <a:chExt cx="12192000" cy="6262687"/>
          </a:xfrm>
        </p:grpSpPr>
        <p:pic>
          <p:nvPicPr>
            <p:cNvPr id="3" name="Picture 2" descr="A picture containing text, handwriting, font, line&#10;&#10;Description automatically generated">
              <a:extLst>
                <a:ext uri="{FF2B5EF4-FFF2-40B4-BE49-F238E27FC236}">
                  <a16:creationId xmlns:a16="http://schemas.microsoft.com/office/drawing/2014/main" id="{9295C71D-18C0-81DE-3E60-200A3B833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95313"/>
              <a:ext cx="12192000" cy="626268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16BDD5-3728-F228-741E-5E49B89729CC}"/>
                </a:ext>
              </a:extLst>
            </p:cNvPr>
            <p:cNvSpPr txBox="1"/>
            <p:nvPr/>
          </p:nvSpPr>
          <p:spPr>
            <a:xfrm>
              <a:off x="5226423" y="876861"/>
              <a:ext cx="222324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05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12413A-064D-593A-762E-F82123A189F8}"/>
                </a:ext>
              </a:extLst>
            </p:cNvPr>
            <p:cNvSpPr txBox="1"/>
            <p:nvPr/>
          </p:nvSpPr>
          <p:spPr>
            <a:xfrm>
              <a:off x="5289176" y="2266390"/>
              <a:ext cx="2223248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028A6F-8774-E76D-1A75-0B571090E128}"/>
                </a:ext>
              </a:extLst>
            </p:cNvPr>
            <p:cNvSpPr txBox="1"/>
            <p:nvPr/>
          </p:nvSpPr>
          <p:spPr>
            <a:xfrm>
              <a:off x="5289176" y="3656015"/>
              <a:ext cx="2223248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0133B5-785A-CC49-9D70-7B2C48E6EE64}"/>
                </a:ext>
              </a:extLst>
            </p:cNvPr>
            <p:cNvSpPr txBox="1"/>
            <p:nvPr/>
          </p:nvSpPr>
          <p:spPr>
            <a:xfrm>
              <a:off x="5289176" y="5056566"/>
              <a:ext cx="2223248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4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5D0E7C1-72C6-BA46-DC22-0A0C312697D0}"/>
              </a:ext>
            </a:extLst>
          </p:cNvPr>
          <p:cNvSpPr txBox="1"/>
          <p:nvPr/>
        </p:nvSpPr>
        <p:spPr>
          <a:xfrm>
            <a:off x="-35859" y="964645"/>
            <a:ext cx="1658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Apoe4 – blue</a:t>
            </a:r>
          </a:p>
          <a:p>
            <a:pPr algn="ctr"/>
            <a:r>
              <a:rPr lang="en-US" dirty="0"/>
              <a:t>WT – black </a:t>
            </a:r>
          </a:p>
        </p:txBody>
      </p:sp>
    </p:spTree>
    <p:extLst>
      <p:ext uri="{BB962C8B-B14F-4D97-AF65-F5344CB8AC3E}">
        <p14:creationId xmlns:p14="http://schemas.microsoft.com/office/powerpoint/2010/main" val="4258827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handwriting, font, line&#10;&#10;Description automatically generated">
            <a:extLst>
              <a:ext uri="{FF2B5EF4-FFF2-40B4-BE49-F238E27FC236}">
                <a16:creationId xmlns:a16="http://schemas.microsoft.com/office/drawing/2014/main" id="{E9967E8A-3446-3C5D-E156-23308F027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13"/>
            <a:ext cx="12192000" cy="6262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F78272-BDEC-2199-C9C4-30281D91BF8C}"/>
              </a:ext>
            </a:extLst>
          </p:cNvPr>
          <p:cNvSpPr txBox="1"/>
          <p:nvPr/>
        </p:nvSpPr>
        <p:spPr>
          <a:xfrm>
            <a:off x="2198186" y="410647"/>
            <a:ext cx="779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Average theta waveform per lap shows decrease in power (consistent across days)</a:t>
            </a:r>
          </a:p>
        </p:txBody>
      </p:sp>
    </p:spTree>
    <p:extLst>
      <p:ext uri="{BB962C8B-B14F-4D97-AF65-F5344CB8AC3E}">
        <p14:creationId xmlns:p14="http://schemas.microsoft.com/office/powerpoint/2010/main" val="1661577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5E884D-601F-84B6-78D1-4499939BB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7" t="6533" r="9191" b="8585"/>
          <a:stretch/>
        </p:blipFill>
        <p:spPr>
          <a:xfrm>
            <a:off x="832791" y="1091701"/>
            <a:ext cx="10526417" cy="55710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8AADBA-E37E-AFFB-1FEA-05504D25A653}"/>
              </a:ext>
            </a:extLst>
          </p:cNvPr>
          <p:cNvSpPr txBox="1"/>
          <p:nvPr/>
        </p:nvSpPr>
        <p:spPr>
          <a:xfrm>
            <a:off x="4582668" y="654423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out-of-field firing rate (on-track)</a:t>
            </a:r>
          </a:p>
        </p:txBody>
      </p:sp>
    </p:spTree>
    <p:extLst>
      <p:ext uri="{BB962C8B-B14F-4D97-AF65-F5344CB8AC3E}">
        <p14:creationId xmlns:p14="http://schemas.microsoft.com/office/powerpoint/2010/main" val="2756276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, yellow&#10;&#10;Description automatically generated">
            <a:extLst>
              <a:ext uri="{FF2B5EF4-FFF2-40B4-BE49-F238E27FC236}">
                <a16:creationId xmlns:a16="http://schemas.microsoft.com/office/drawing/2014/main" id="{3187DA69-1794-7AE9-D6E6-D7A431998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13"/>
            <a:ext cx="12192000" cy="6262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7F155F-62EB-D83B-3367-B82E1F633F47}"/>
              </a:ext>
            </a:extLst>
          </p:cNvPr>
          <p:cNvSpPr txBox="1"/>
          <p:nvPr/>
        </p:nvSpPr>
        <p:spPr>
          <a:xfrm>
            <a:off x="2041541" y="410647"/>
            <a:ext cx="8108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Average theta spectrogram per lap shows decrease in power (consistent across days)</a:t>
            </a:r>
          </a:p>
        </p:txBody>
      </p:sp>
    </p:spTree>
    <p:extLst>
      <p:ext uri="{BB962C8B-B14F-4D97-AF65-F5344CB8AC3E}">
        <p14:creationId xmlns:p14="http://schemas.microsoft.com/office/powerpoint/2010/main" val="900252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handwriting, font, line&#10;&#10;Description automatically generated">
            <a:extLst>
              <a:ext uri="{FF2B5EF4-FFF2-40B4-BE49-F238E27FC236}">
                <a16:creationId xmlns:a16="http://schemas.microsoft.com/office/drawing/2014/main" id="{CB824985-0222-B832-87F8-542A704A0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13"/>
            <a:ext cx="12192000" cy="6262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16370A-6BFC-7700-7563-06A91F7DADD2}"/>
              </a:ext>
            </a:extLst>
          </p:cNvPr>
          <p:cNvSpPr txBox="1"/>
          <p:nvPr/>
        </p:nvSpPr>
        <p:spPr>
          <a:xfrm>
            <a:off x="2198186" y="410647"/>
            <a:ext cx="779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Average theta waveform per lap shows decrease in power (consistent across days)</a:t>
            </a:r>
          </a:p>
        </p:txBody>
      </p:sp>
    </p:spTree>
    <p:extLst>
      <p:ext uri="{BB962C8B-B14F-4D97-AF65-F5344CB8AC3E}">
        <p14:creationId xmlns:p14="http://schemas.microsoft.com/office/powerpoint/2010/main" val="2402358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yellow, font&#10;&#10;Description automatically generated">
            <a:extLst>
              <a:ext uri="{FF2B5EF4-FFF2-40B4-BE49-F238E27FC236}">
                <a16:creationId xmlns:a16="http://schemas.microsoft.com/office/drawing/2014/main" id="{0E2FB9BF-923B-38AD-EA4F-236120221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13"/>
            <a:ext cx="12192000" cy="6262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F81494-BEA7-C512-2E88-5049C86803F9}"/>
              </a:ext>
            </a:extLst>
          </p:cNvPr>
          <p:cNvSpPr txBox="1"/>
          <p:nvPr/>
        </p:nvSpPr>
        <p:spPr>
          <a:xfrm>
            <a:off x="2041541" y="410647"/>
            <a:ext cx="8108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Average theta spectrogram per lap shows decrease in power (consistent across days)</a:t>
            </a:r>
          </a:p>
        </p:txBody>
      </p:sp>
    </p:spTree>
    <p:extLst>
      <p:ext uri="{BB962C8B-B14F-4D97-AF65-F5344CB8AC3E}">
        <p14:creationId xmlns:p14="http://schemas.microsoft.com/office/powerpoint/2010/main" val="735483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colorfulness, art, design, brush&#10;&#10;Description automatically generated">
            <a:extLst>
              <a:ext uri="{FF2B5EF4-FFF2-40B4-BE49-F238E27FC236}">
                <a16:creationId xmlns:a16="http://schemas.microsoft.com/office/drawing/2014/main" id="{DD5BADA6-8DCD-2DD2-F317-57FCE3B227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3604" r="8971" b="6673"/>
          <a:stretch/>
        </p:blipFill>
        <p:spPr>
          <a:xfrm>
            <a:off x="251011" y="369332"/>
            <a:ext cx="11161059" cy="63839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9DD31E-4CCC-3043-A06D-E18B8EEABB4A}"/>
              </a:ext>
            </a:extLst>
          </p:cNvPr>
          <p:cNvSpPr txBox="1"/>
          <p:nvPr/>
        </p:nvSpPr>
        <p:spPr>
          <a:xfrm>
            <a:off x="2801633" y="0"/>
            <a:ext cx="67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Phase-Phase Synchrony between theta, slow gamma, and fast gamma</a:t>
            </a:r>
          </a:p>
        </p:txBody>
      </p:sp>
    </p:spTree>
    <p:extLst>
      <p:ext uri="{BB962C8B-B14F-4D97-AF65-F5344CB8AC3E}">
        <p14:creationId xmlns:p14="http://schemas.microsoft.com/office/powerpoint/2010/main" val="4024683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9DD31E-4CCC-3043-A06D-E18B8EEABB4A}"/>
              </a:ext>
            </a:extLst>
          </p:cNvPr>
          <p:cNvSpPr txBox="1"/>
          <p:nvPr/>
        </p:nvSpPr>
        <p:spPr>
          <a:xfrm>
            <a:off x="2801633" y="0"/>
            <a:ext cx="67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Phase-Phase Synchrony between theta, slow gamma, and fast gamma</a:t>
            </a:r>
          </a:p>
        </p:txBody>
      </p:sp>
      <p:pic>
        <p:nvPicPr>
          <p:cNvPr id="3" name="Picture 2" descr="A picture containing colorfulness, screenshot, art, design&#10;&#10;Description automatically generated">
            <a:extLst>
              <a:ext uri="{FF2B5EF4-FFF2-40B4-BE49-F238E27FC236}">
                <a16:creationId xmlns:a16="http://schemas.microsoft.com/office/drawing/2014/main" id="{7BC9640F-472E-224B-CA08-A0CB317933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8" t="4537" r="8971" b="6155"/>
          <a:stretch/>
        </p:blipFill>
        <p:spPr>
          <a:xfrm>
            <a:off x="408018" y="369332"/>
            <a:ext cx="11375963" cy="648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52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olorfulness, screenshot, art, light&#10;&#10;Description automatically generated">
            <a:extLst>
              <a:ext uri="{FF2B5EF4-FFF2-40B4-BE49-F238E27FC236}">
                <a16:creationId xmlns:a16="http://schemas.microsoft.com/office/drawing/2014/main" id="{81413D3D-FC84-C3D2-1323-D7008C0333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4" t="4824" r="8823" b="6154"/>
          <a:stretch/>
        </p:blipFill>
        <p:spPr>
          <a:xfrm>
            <a:off x="372176" y="369332"/>
            <a:ext cx="11300740" cy="63900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F609AF-7980-AFFE-AEA9-F8B04FA030F6}"/>
              </a:ext>
            </a:extLst>
          </p:cNvPr>
          <p:cNvSpPr txBox="1"/>
          <p:nvPr/>
        </p:nvSpPr>
        <p:spPr>
          <a:xfrm>
            <a:off x="2738859" y="0"/>
            <a:ext cx="67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Phase-Phase Synchrony between theta, slow gamma, and fast gamma</a:t>
            </a:r>
          </a:p>
        </p:txBody>
      </p:sp>
    </p:spTree>
    <p:extLst>
      <p:ext uri="{BB962C8B-B14F-4D97-AF65-F5344CB8AC3E}">
        <p14:creationId xmlns:p14="http://schemas.microsoft.com/office/powerpoint/2010/main" val="3403083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olorfulness, brush, tool, art&#10;&#10;Description automatically generated">
            <a:extLst>
              <a:ext uri="{FF2B5EF4-FFF2-40B4-BE49-F238E27FC236}">
                <a16:creationId xmlns:a16="http://schemas.microsoft.com/office/drawing/2014/main" id="{75253CDC-B6A9-B722-0AC9-6846273359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4" t="4463" r="8529" b="7660"/>
          <a:stretch/>
        </p:blipFill>
        <p:spPr>
          <a:xfrm>
            <a:off x="264599" y="369332"/>
            <a:ext cx="11479165" cy="63842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F609AF-7980-AFFE-AEA9-F8B04FA030F6}"/>
              </a:ext>
            </a:extLst>
          </p:cNvPr>
          <p:cNvSpPr txBox="1"/>
          <p:nvPr/>
        </p:nvSpPr>
        <p:spPr>
          <a:xfrm>
            <a:off x="2738859" y="0"/>
            <a:ext cx="67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Phase-Phase Synchrony between theta, slow gamma, and fast gamma</a:t>
            </a:r>
          </a:p>
        </p:txBody>
      </p:sp>
    </p:spTree>
    <p:extLst>
      <p:ext uri="{BB962C8B-B14F-4D97-AF65-F5344CB8AC3E}">
        <p14:creationId xmlns:p14="http://schemas.microsoft.com/office/powerpoint/2010/main" val="3948599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olorfulness, screenshot, art, design&#10;&#10;Description automatically generated">
            <a:extLst>
              <a:ext uri="{FF2B5EF4-FFF2-40B4-BE49-F238E27FC236}">
                <a16:creationId xmlns:a16="http://schemas.microsoft.com/office/drawing/2014/main" id="{D3B9D2C9-DA04-65DF-B0CC-90B4A392E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5" t="5652" r="9414" b="7177"/>
          <a:stretch/>
        </p:blipFill>
        <p:spPr>
          <a:xfrm>
            <a:off x="134470" y="62753"/>
            <a:ext cx="11896165" cy="668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44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colorfulness, screenshot, art, design&#10;&#10;Description automatically generated">
            <a:extLst>
              <a:ext uri="{FF2B5EF4-FFF2-40B4-BE49-F238E27FC236}">
                <a16:creationId xmlns:a16="http://schemas.microsoft.com/office/drawing/2014/main" id="{071B4A35-61A9-97F0-8BCB-2B4DA51D1B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7" t="5914" r="8549" b="7178"/>
          <a:stretch/>
        </p:blipFill>
        <p:spPr>
          <a:xfrm>
            <a:off x="107576" y="452717"/>
            <a:ext cx="11609295" cy="63707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8FBE42-39E9-CA11-F034-261103AA9EC7}"/>
              </a:ext>
            </a:extLst>
          </p:cNvPr>
          <p:cNvSpPr txBox="1"/>
          <p:nvPr/>
        </p:nvSpPr>
        <p:spPr>
          <a:xfrm>
            <a:off x="2738862" y="94607"/>
            <a:ext cx="67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Phase-Phase Synchrony between theta, slow gamma, and fast gamma</a:t>
            </a:r>
          </a:p>
        </p:txBody>
      </p:sp>
    </p:spTree>
    <p:extLst>
      <p:ext uri="{BB962C8B-B14F-4D97-AF65-F5344CB8AC3E}">
        <p14:creationId xmlns:p14="http://schemas.microsoft.com/office/powerpoint/2010/main" val="2730593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902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068288-D98D-B02E-EAAA-D3ECE1E2C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1" t="6092" r="9339" b="8586"/>
          <a:stretch/>
        </p:blipFill>
        <p:spPr>
          <a:xfrm>
            <a:off x="1205753" y="1416424"/>
            <a:ext cx="9780494" cy="52174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0C375E-EBF7-68B3-F8FF-9D7A9CDC2590}"/>
              </a:ext>
            </a:extLst>
          </p:cNvPr>
          <p:cNvSpPr txBox="1"/>
          <p:nvPr/>
        </p:nvSpPr>
        <p:spPr>
          <a:xfrm>
            <a:off x="5108806" y="824753"/>
            <a:ext cx="1974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54569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582BA5-5ECD-A2A0-CA9D-19632E2B40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 t="4920" r="9044" b="6387"/>
          <a:stretch/>
        </p:blipFill>
        <p:spPr>
          <a:xfrm>
            <a:off x="1205752" y="1264024"/>
            <a:ext cx="9780495" cy="5423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760EFA-EC52-D086-CC6E-3ED84BD861B9}"/>
              </a:ext>
            </a:extLst>
          </p:cNvPr>
          <p:cNvSpPr txBox="1"/>
          <p:nvPr/>
        </p:nvSpPr>
        <p:spPr>
          <a:xfrm>
            <a:off x="4635022" y="824753"/>
            <a:ext cx="292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vector correlation</a:t>
            </a:r>
          </a:p>
        </p:txBody>
      </p:sp>
    </p:spTree>
    <p:extLst>
      <p:ext uri="{BB962C8B-B14F-4D97-AF65-F5344CB8AC3E}">
        <p14:creationId xmlns:p14="http://schemas.microsoft.com/office/powerpoint/2010/main" val="3909894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5C594-183B-9363-2CC1-8A185F46B8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0" t="7089" r="8382" b="6533"/>
          <a:stretch/>
        </p:blipFill>
        <p:spPr>
          <a:xfrm>
            <a:off x="1134035" y="1210234"/>
            <a:ext cx="9923930" cy="5281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EE3B95-D721-8182-E3FE-4B39D45171CE}"/>
              </a:ext>
            </a:extLst>
          </p:cNvPr>
          <p:cNvSpPr txBox="1"/>
          <p:nvPr/>
        </p:nvSpPr>
        <p:spPr>
          <a:xfrm>
            <a:off x="4902724" y="726142"/>
            <a:ext cx="2386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Theta phase precession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866BF-1BFA-55D1-E8C0-57B0956978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0" t="4480" r="9301" b="5800"/>
          <a:stretch/>
        </p:blipFill>
        <p:spPr>
          <a:xfrm>
            <a:off x="9416512" y="4834861"/>
            <a:ext cx="1103569" cy="1393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346E0A-9FC9-A87A-6DF6-C7D840CEBF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4" t="4480" r="52353" b="5800"/>
          <a:stretch/>
        </p:blipFill>
        <p:spPr>
          <a:xfrm>
            <a:off x="4065493" y="4891293"/>
            <a:ext cx="1103569" cy="13373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31044D-932C-5652-6B5E-654B941CB316}"/>
              </a:ext>
            </a:extLst>
          </p:cNvPr>
          <p:cNvSpPr txBox="1"/>
          <p:nvPr/>
        </p:nvSpPr>
        <p:spPr>
          <a:xfrm>
            <a:off x="2554941" y="840902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71 cells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BBA100-1A86-4E9F-5F90-CD0832EB6460}"/>
              </a:ext>
            </a:extLst>
          </p:cNvPr>
          <p:cNvSpPr txBox="1"/>
          <p:nvPr/>
        </p:nvSpPr>
        <p:spPr>
          <a:xfrm>
            <a:off x="8292352" y="844494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71 cells</a:t>
            </a:r>
          </a:p>
        </p:txBody>
      </p:sp>
    </p:spTree>
    <p:extLst>
      <p:ext uri="{BB962C8B-B14F-4D97-AF65-F5344CB8AC3E}">
        <p14:creationId xmlns:p14="http://schemas.microsoft.com/office/powerpoint/2010/main" val="28160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774C0B-AA01-B17A-8646-89F87AF27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3" t="6386" r="52794" b="8585"/>
          <a:stretch/>
        </p:blipFill>
        <p:spPr>
          <a:xfrm>
            <a:off x="6544235" y="829235"/>
            <a:ext cx="4554070" cy="5199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519A8A-93E3-F0BC-57C5-3205A8BC5E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5" t="6534" r="53162" b="8438"/>
          <a:stretch/>
        </p:blipFill>
        <p:spPr>
          <a:xfrm>
            <a:off x="869575" y="829235"/>
            <a:ext cx="4554071" cy="5199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9CDD90-6B17-F5FC-F81E-344A1CEB4630}"/>
              </a:ext>
            </a:extLst>
          </p:cNvPr>
          <p:cNvSpPr txBox="1"/>
          <p:nvPr/>
        </p:nvSpPr>
        <p:spPr>
          <a:xfrm>
            <a:off x="2465295" y="459903"/>
            <a:ext cx="153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Slope (deg/pf)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64EE46-302D-C463-AE30-3523E4116560}"/>
              </a:ext>
            </a:extLst>
          </p:cNvPr>
          <p:cNvSpPr txBox="1"/>
          <p:nvPr/>
        </p:nvSpPr>
        <p:spPr>
          <a:xfrm>
            <a:off x="8821270" y="48950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899220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D08BAE-4988-3A1D-1E89-A0891E7632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1" t="6386" r="16912" b="3014"/>
          <a:stretch/>
        </p:blipFill>
        <p:spPr>
          <a:xfrm>
            <a:off x="1344706" y="1066800"/>
            <a:ext cx="9009530" cy="5540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CD3AC-ACE8-3046-42A8-C243C2AE7A57}"/>
              </a:ext>
            </a:extLst>
          </p:cNvPr>
          <p:cNvSpPr txBox="1"/>
          <p:nvPr/>
        </p:nvSpPr>
        <p:spPr>
          <a:xfrm>
            <a:off x="646051" y="502024"/>
            <a:ext cx="11075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Theta phase precession across laps with number of cells and spikes down-sampled between the cohorts (n = 20 cells)</a:t>
            </a:r>
          </a:p>
        </p:txBody>
      </p:sp>
    </p:spTree>
    <p:extLst>
      <p:ext uri="{BB962C8B-B14F-4D97-AF65-F5344CB8AC3E}">
        <p14:creationId xmlns:p14="http://schemas.microsoft.com/office/powerpoint/2010/main" val="2073463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62DE42-B030-E211-0613-82E51A3513E5}"/>
              </a:ext>
            </a:extLst>
          </p:cNvPr>
          <p:cNvSpPr txBox="1"/>
          <p:nvPr/>
        </p:nvSpPr>
        <p:spPr>
          <a:xfrm>
            <a:off x="4406338" y="98611"/>
            <a:ext cx="337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 gamma power during ripples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4E6A88-A314-F103-07D0-837F48846450}"/>
              </a:ext>
            </a:extLst>
          </p:cNvPr>
          <p:cNvSpPr txBox="1"/>
          <p:nvPr/>
        </p:nvSpPr>
        <p:spPr>
          <a:xfrm>
            <a:off x="1960569" y="124011"/>
            <a:ext cx="143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Ripples(SWR)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DEAEE-3DD3-2878-FDAE-F2840970E738}"/>
              </a:ext>
            </a:extLst>
          </p:cNvPr>
          <p:cNvSpPr txBox="1"/>
          <p:nvPr/>
        </p:nvSpPr>
        <p:spPr>
          <a:xfrm>
            <a:off x="7905413" y="73469"/>
            <a:ext cx="272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Replays(population events)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11B3E2-473F-B6D8-6494-5CE61D14F3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5" t="6390" r="53088" b="6564"/>
          <a:stretch/>
        </p:blipFill>
        <p:spPr>
          <a:xfrm>
            <a:off x="412377" y="673100"/>
            <a:ext cx="4114800" cy="4049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D3E326-A28F-9FB1-ECA9-FD0CADDC32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9" t="6374" r="53016" b="6626"/>
          <a:stretch/>
        </p:blipFill>
        <p:spPr>
          <a:xfrm>
            <a:off x="7001436" y="500297"/>
            <a:ext cx="4114800" cy="4363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8C98E1-1942-7626-ABCF-E17163F1D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718" y="4612498"/>
            <a:ext cx="2963121" cy="21468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F47D43-DB89-7C7A-5BF6-DCBA773A281D}"/>
              </a:ext>
            </a:extLst>
          </p:cNvPr>
          <p:cNvSpPr txBox="1"/>
          <p:nvPr/>
        </p:nvSpPr>
        <p:spPr>
          <a:xfrm>
            <a:off x="7035140" y="5501277"/>
            <a:ext cx="2023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Gillespie et al. 2016</a:t>
            </a:r>
          </a:p>
        </p:txBody>
      </p:sp>
    </p:spTree>
    <p:extLst>
      <p:ext uri="{BB962C8B-B14F-4D97-AF65-F5344CB8AC3E}">
        <p14:creationId xmlns:p14="http://schemas.microsoft.com/office/powerpoint/2010/main" val="347054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556</Words>
  <Application>Microsoft Office PowerPoint</Application>
  <PresentationFormat>Widescreen</PresentationFormat>
  <Paragraphs>139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 Taranath, Jayanth</dc:creator>
  <cp:lastModifiedBy>R Taranath, Jayanth</cp:lastModifiedBy>
  <cp:revision>7</cp:revision>
  <dcterms:created xsi:type="dcterms:W3CDTF">2023-06-06T22:32:32Z</dcterms:created>
  <dcterms:modified xsi:type="dcterms:W3CDTF">2023-06-07T19:37:10Z</dcterms:modified>
</cp:coreProperties>
</file>